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122fd8e0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122fd8e0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122fd8e0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122fd8e0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096a1389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096a1389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096a1389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096a1389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096a1389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096a1389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096a1389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096a1389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096a1389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096a1389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096a1389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096a1389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096a1389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096a1389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096a1389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096a1389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096a13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096a13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096a1389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096a1389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122fd8e0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122fd8e0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122fd8e06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122fd8e06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096a1389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096a1389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122fd8e06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122fd8e06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096a1389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096a1389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096a1389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096a1389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096a1389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096a1389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096a1389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096a1389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96a1389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96a1389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122fd8e0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122fd8e0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122fd8e06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122fd8e06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122fd8e06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122fd8e06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096a1389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096a1389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096a1389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096a1389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122fd8e06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122fd8e0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096a1389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096a1389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096a1389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096a1389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122fd8e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122fd8e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122fd8e0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122fd8e0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122fd8e0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122fd8e0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122fd8e0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122fd8e0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122fd8e0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122fd8e0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122fd8e0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122fd8e0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pdf/1802.05365.pdf" TargetMode="External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hyperlink" Target="https://arxiv.org/pdf/1802.05365.pdf" TargetMode="External"/><Relationship Id="rId5" Type="http://schemas.openxmlformats.org/officeDocument/2006/relationships/hyperlink" Target="https://allennlp.org/elmo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43537" y="77184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Transformers+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73875" y="4050300"/>
            <a:ext cx="643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Based on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https://jalammar.github.io/illustrated-bert/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https://jalammar.github.io/how-gpt3-works-visualizations-animations/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1875"/>
            <a:ext cx="8839199" cy="2964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388" y="1017725"/>
            <a:ext cx="694722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50" y="1445950"/>
            <a:ext cx="8839201" cy="328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75" y="1178250"/>
            <a:ext cx="789944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951" y="967900"/>
            <a:ext cx="7227573" cy="39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875" y="1153900"/>
            <a:ext cx="722968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Machine Translation</a:t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236" y="1017725"/>
            <a:ext cx="7616063" cy="4030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/>
          <p:nvPr/>
        </p:nvSpPr>
        <p:spPr>
          <a:xfrm>
            <a:off x="511775" y="1786850"/>
            <a:ext cx="45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encoder is not required to conduct translation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Examples: Summarization</a:t>
            </a:r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900" y="1017725"/>
            <a:ext cx="7396362" cy="396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Examples: Music Generation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00" y="1621400"/>
            <a:ext cx="7926826" cy="303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Examples: Music Generation</a:t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50" y="1170125"/>
            <a:ext cx="821224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25" y="1227050"/>
            <a:ext cx="7426300" cy="349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 of some major projects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r>
              <a:rPr lang="en-GB"/>
              <a:t>: </a:t>
            </a:r>
            <a:r>
              <a:rPr lang="en-GB" sz="1900"/>
              <a:t>Bidirectional Encoder Representation from Transformer</a:t>
            </a:r>
            <a:endParaRPr sz="1900"/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600" y="1333944"/>
            <a:ext cx="3175350" cy="31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525" y="1017725"/>
            <a:ext cx="570294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/>
          <p:nvPr/>
        </p:nvSpPr>
        <p:spPr>
          <a:xfrm>
            <a:off x="4819675" y="1002075"/>
            <a:ext cx="2612400" cy="3869100"/>
          </a:xfrm>
          <a:prstGeom prst="rect">
            <a:avLst/>
          </a:prstGeom>
          <a:solidFill>
            <a:srgbClr val="000000">
              <a:alpha val="486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350" y="1017725"/>
            <a:ext cx="693668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69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50" y="545600"/>
            <a:ext cx="8113626" cy="44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6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Masked Language Model</a:t>
            </a:r>
            <a:endParaRPr/>
          </a:p>
        </p:txBody>
      </p:sp>
      <p:sp>
        <p:nvSpPr>
          <p:cNvPr id="203" name="Google Shape;203;p37"/>
          <p:cNvSpPr txBox="1"/>
          <p:nvPr/>
        </p:nvSpPr>
        <p:spPr>
          <a:xfrm>
            <a:off x="601025" y="1494775"/>
            <a:ext cx="7447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GB" sz="1900">
                <a:solidFill>
                  <a:schemeClr val="dk1"/>
                </a:solidFill>
              </a:rPr>
              <a:t>Solution</a:t>
            </a:r>
            <a:r>
              <a:rPr lang="en-GB" sz="1900">
                <a:solidFill>
                  <a:schemeClr val="dk1"/>
                </a:solidFill>
              </a:rPr>
              <a:t>: Mask out k% of the input words, and then predict the masked words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Too little masking: Too expensive to train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Too much masking: Not enough context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13" y="3648653"/>
            <a:ext cx="8390575" cy="115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Masked Language Model</a:t>
            </a:r>
            <a:endParaRPr/>
          </a:p>
        </p:txBody>
      </p:sp>
      <p:sp>
        <p:nvSpPr>
          <p:cNvPr id="210" name="Google Shape;210;p38"/>
          <p:cNvSpPr txBox="1"/>
          <p:nvPr/>
        </p:nvSpPr>
        <p:spPr>
          <a:xfrm>
            <a:off x="601025" y="1494775"/>
            <a:ext cx="74475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Problem: Mask token never seen at fine-tuning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Solution: 15% of the words to predict, but don’t replace with </a:t>
            </a: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[MASK]</a:t>
            </a:r>
            <a:r>
              <a:rPr lang="en-GB" sz="1900">
                <a:solidFill>
                  <a:schemeClr val="dk1"/>
                </a:solidFill>
              </a:rPr>
              <a:t> 100% of the time. Instead: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80% of the time, replace with </a:t>
            </a: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[MASK]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went to the store → went to the [MASK]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●	10% of the time, replace random word</a:t>
            </a:r>
            <a:endParaRPr sz="19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went to the store → went to the running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● 	10% of the time, keep same</a:t>
            </a:r>
            <a:endParaRPr sz="19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went to the store → went to the store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Masked Language Model</a:t>
            </a:r>
            <a:endParaRPr/>
          </a:p>
        </p:txBody>
      </p:sp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400" y="1072925"/>
            <a:ext cx="6000575" cy="394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Next Sentence Prediction</a:t>
            </a:r>
            <a:endParaRPr/>
          </a:p>
        </p:txBody>
      </p:sp>
      <p:sp>
        <p:nvSpPr>
          <p:cNvPr id="222" name="Google Shape;222;p40"/>
          <p:cNvSpPr txBox="1"/>
          <p:nvPr/>
        </p:nvSpPr>
        <p:spPr>
          <a:xfrm>
            <a:off x="601025" y="1494775"/>
            <a:ext cx="7447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To learn relationships between sentences, predict whether Sentence B is actual sentence that proceeds Sentence A, or a random sentence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25" y="3374425"/>
            <a:ext cx="8098526" cy="6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</a:t>
            </a:r>
            <a:r>
              <a:rPr lang="en-GB"/>
              <a:t>Next Sentence Prediction</a:t>
            </a:r>
            <a:endParaRPr/>
          </a:p>
        </p:txBody>
      </p:sp>
      <p:pic>
        <p:nvPicPr>
          <p:cNvPr id="229" name="Google Shape;2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200" y="1017725"/>
            <a:ext cx="5748451" cy="395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Transfer Learning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17803"/>
          <a:stretch/>
        </p:blipFill>
        <p:spPr>
          <a:xfrm>
            <a:off x="751025" y="1017725"/>
            <a:ext cx="7641948" cy="314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</a:t>
            </a:r>
            <a:endParaRPr/>
          </a:p>
        </p:txBody>
      </p:sp>
      <p:pic>
        <p:nvPicPr>
          <p:cNvPr id="235" name="Google Shape;2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53" y="1116025"/>
            <a:ext cx="4384099" cy="37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BERT: fine-tuning</a:t>
            </a:r>
            <a:endParaRPr/>
          </a:p>
        </p:txBody>
      </p:sp>
      <p:pic>
        <p:nvPicPr>
          <p:cNvPr id="241" name="Google Shape;2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113" y="1147525"/>
            <a:ext cx="54139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247" name="Google Shape;2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50" y="1332500"/>
            <a:ext cx="7892800" cy="3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40475"/>
            <a:ext cx="8839201" cy="371690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5"/>
          <p:cNvSpPr txBox="1"/>
          <p:nvPr/>
        </p:nvSpPr>
        <p:spPr>
          <a:xfrm>
            <a:off x="544250" y="3957375"/>
            <a:ext cx="704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768 and 1024 hidden units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attention heads 12 and 16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default Transformer configuration: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6 encoder layers, 512 hidden units, 8 attention head</a:t>
            </a:r>
            <a:endParaRPr/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260" name="Google Shape;2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1425"/>
            <a:ext cx="8839197" cy="1820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BERT: feature extraction</a:t>
            </a:r>
            <a:endParaRPr/>
          </a:p>
        </p:txBody>
      </p:sp>
      <p:pic>
        <p:nvPicPr>
          <p:cNvPr id="266" name="Google Shape;2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800" y="1017725"/>
            <a:ext cx="687967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BERT: feature extraction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775" y="1186350"/>
            <a:ext cx="633710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ELMO: </a:t>
            </a:r>
            <a:r>
              <a:rPr lang="en-GB" sz="1900"/>
              <a:t>Embeddings from Language Models</a:t>
            </a:r>
            <a:endParaRPr sz="1900"/>
          </a:p>
        </p:txBody>
      </p:sp>
      <p:pic>
        <p:nvPicPr>
          <p:cNvPr id="73" name="Google Shape;73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524" y="1170275"/>
            <a:ext cx="3668425" cy="36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788" y="1017725"/>
            <a:ext cx="672243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0" l="0" r="0" t="14522"/>
          <a:stretch/>
        </p:blipFill>
        <p:spPr>
          <a:xfrm>
            <a:off x="379975" y="1017725"/>
            <a:ext cx="8384050" cy="3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 b="21352" l="29103" r="0" t="7260"/>
          <a:stretch/>
        </p:blipFill>
        <p:spPr>
          <a:xfrm>
            <a:off x="2338199" y="1017725"/>
            <a:ext cx="6494099" cy="339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7675"/>
            <a:ext cx="8839196" cy="256814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311700" y="4163900"/>
            <a:ext cx="561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Paper link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Elmo weights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GPT: </a:t>
            </a:r>
            <a:r>
              <a:rPr lang="en-GB" sz="1900"/>
              <a:t>Generative Pretrained Transformers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525" y="1235812"/>
            <a:ext cx="5354499" cy="360288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/>
          <p:nvPr/>
        </p:nvSpPr>
        <p:spPr>
          <a:xfrm>
            <a:off x="1815589" y="1121600"/>
            <a:ext cx="2807100" cy="3648300"/>
          </a:xfrm>
          <a:prstGeom prst="rect">
            <a:avLst/>
          </a:prstGeom>
          <a:solidFill>
            <a:srgbClr val="000000">
              <a:alpha val="486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